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B7D7"/>
    <a:srgbClr val="D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DEDC86-68E9-4E8D-B929-91135BC89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4EEE5D-3529-4363-B84D-CF29CD1809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26F868-7B32-4F2F-8969-32857CA96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325743-6248-4703-BA5F-D35E4C471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EBCFF3-F66B-4910-B973-D9FF95D50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194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8DFE4B-0127-40F5-8912-379A8EAB8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D8DD57-0944-413A-86F3-B8AF673E95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2F4B3C-E1BE-4379-918F-2D84C2668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0E5C40-36C6-48E4-98AE-85D27223D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2EA482-C810-4205-AA21-5138DC4CB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762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8CF30D2-0032-4D3E-B497-EACBE84CA7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E252939-D7E9-415A-ABAF-24E0690D4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DE8691-0D0F-4F6D-9C71-21AF60487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6BEC2C-8094-47FB-A3D7-87E5247A3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AB40AE-42F9-4B64-B089-1FA6D6F7A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101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C88FC9-4753-46D8-BE72-BC911ACA8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5E7E00-48E1-4FE9-B3C2-1F60B3235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1F8572-3A2E-4434-8765-7DC86CECE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AFBBDC-B35C-4243-9B4B-CAD0F5D21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9734D0-DB54-4DF8-A4D1-628671B46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680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2DD781-7829-47C9-BB70-C01353673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BF452D-C00C-424A-A421-EB4E08AF4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54E8BA-1417-4347-9428-BE87FA47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48D3CA-68E7-4309-9601-B0265F2E1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D520FD-945B-4162-B346-177F3620F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183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5DFB6D-FCF8-42FA-84EA-18FC13962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ADEE8E-8E25-404F-8AE0-CA6CF55915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074734-5EC2-45D3-916C-E52E6C877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75426C-775E-4C4D-820A-19E200515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90D0B5-2CA6-43C5-B0C4-2CD375DA6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8C769E3-ACD3-4EDD-B8F3-8231BE4C5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982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793FF2-A4ED-4E7D-8BD1-F87759C6D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027111-CB25-4496-B6D4-A6347E328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BB0F6B-A4A1-4634-A0FB-47B70347DC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D7D403-FBA3-4614-ADA6-FD35DBFA45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A243F05-15E7-4607-AB30-E39B2AAD9C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8467F05-9954-49CD-8B86-6B0A88A63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B006D13-5AD4-4990-A95B-0A3FE8316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8BD6FD2-A99E-4370-BA82-4CAA43DEB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048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D84CB5-7129-455E-8240-A7FC61439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9F1534C-8147-4472-9DD0-C9564A2C0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3BC4D5-5FD9-4582-9163-FEA3F5224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A16937-09FF-4320-9FBD-7C910D0C4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62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C368350-A75F-4170-A0FE-6F2AB8557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5F4329A-51A2-408D-8B0F-C772E7E72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8F40622-9C8E-45B9-814A-C65E00B05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4742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48E890-0286-4C45-A3FD-86AB6F319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1DCD50-E083-4A76-AD85-46EE35A22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8F1FA66-ABE9-4389-88F3-A7E4E21A1F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2ED352-9ABD-4ACE-9CB7-62C953B61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F923852-8412-4321-9741-4D4751894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C38C3A0-84B0-436D-B0C2-9357ECC01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9818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C2F6C-1297-4134-9FB4-8535060AA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DC0B45F-BAB6-4205-A93A-A2C219274F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2B2FEB8-0B58-4A6C-BD78-E935230CC7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B5A829-9C6A-48AD-827A-9E9F03DBF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CDC2F2-EC09-429C-A230-058C52F5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D965CA7-14B8-4FF9-9B44-AC94D550A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618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F293A24-8AEB-44C3-8592-D0864D4EB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86468B-3BCA-46B3-BC17-C8A8143F5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FCDF80-4E0A-4200-8B89-8447ED9F99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91E0A-3838-415F-B4C1-BF24A7AA7DF4}" type="datetimeFigureOut">
              <a:rPr lang="zh-CN" altLang="en-US" smtClean="0"/>
              <a:t>2021-04-10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98CE7E-C3F9-478A-A95C-87FA43B30E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333107-6558-4D91-9052-227456C323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3262C-B0F2-4B0A-A761-9E87AD1081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371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950CBC-9DFD-4849-865A-2CB300466F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SylixOS&amp;Driver&amp;FS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2D01E48-DC05-4D25-A3B9-69600EFCE8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2021-03-09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136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详解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打开一个文件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D573F7-3EFD-4714-9BDF-E1B004078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7780" y="1690688"/>
            <a:ext cx="9616440" cy="469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563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详解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写一个文件</a:t>
            </a:r>
          </a:p>
        </p:txBody>
      </p:sp>
      <p:pic>
        <p:nvPicPr>
          <p:cNvPr id="350" name="图片 349">
            <a:extLst>
              <a:ext uri="{FF2B5EF4-FFF2-40B4-BE49-F238E27FC236}">
                <a16:creationId xmlns:a16="http://schemas.microsoft.com/office/drawing/2014/main" id="{B13F8DAA-10A8-44F1-92CE-AD6B6FF03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172" y="1597661"/>
            <a:ext cx="9343655" cy="520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3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详解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读一个文件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E1EED2F-73C4-4EBC-AAC6-FF9D39423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422" y="1593330"/>
            <a:ext cx="8679156" cy="515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261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详解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创建一个文件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5CEF3FE6-BC2C-44BD-B741-9637EE61CD05}"/>
              </a:ext>
            </a:extLst>
          </p:cNvPr>
          <p:cNvSpPr/>
          <p:nvPr/>
        </p:nvSpPr>
        <p:spPr>
          <a:xfrm>
            <a:off x="324950" y="2404519"/>
            <a:ext cx="1690697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sys_open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(O_CREATE)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751C82D1-A89D-470F-BC41-A7D510AA215C}"/>
              </a:ext>
            </a:extLst>
          </p:cNvPr>
          <p:cNvSpPr/>
          <p:nvPr/>
        </p:nvSpPr>
        <p:spPr>
          <a:xfrm>
            <a:off x="2314171" y="2404519"/>
            <a:ext cx="1690697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filp_open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ED37B6BE-E64A-454F-BFFF-5E870C1610B2}"/>
              </a:ext>
            </a:extLst>
          </p:cNvPr>
          <p:cNvSpPr/>
          <p:nvPr/>
        </p:nvSpPr>
        <p:spPr>
          <a:xfrm>
            <a:off x="4303392" y="2404519"/>
            <a:ext cx="1690697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open_namei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86388635-DBCE-4FA4-AC76-6FCF804B9A18}"/>
              </a:ext>
            </a:extLst>
          </p:cNvPr>
          <p:cNvSpPr/>
          <p:nvPr/>
        </p:nvSpPr>
        <p:spPr>
          <a:xfrm>
            <a:off x="6250765" y="2404519"/>
            <a:ext cx="1690697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vfs_create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7DD4BF07-7A2C-473B-8E19-A7C9625098A9}"/>
              </a:ext>
            </a:extLst>
          </p:cNvPr>
          <p:cNvSpPr/>
          <p:nvPr/>
        </p:nvSpPr>
        <p:spPr>
          <a:xfrm>
            <a:off x="8198138" y="2404519"/>
            <a:ext cx="1690697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jffs2_create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9C0F1BFA-BCC7-42BB-8B0B-152A4953039F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015647" y="2652566"/>
            <a:ext cx="298524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4D77C275-4953-4C4A-9E48-925744922C6F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4004868" y="2652566"/>
            <a:ext cx="298524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D871F32C-C900-4D49-9130-A2714C27BF78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5994089" y="2652566"/>
            <a:ext cx="256676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366A3F36-D04B-4786-AF5B-C2746CF4ABDB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7941462" y="2652566"/>
            <a:ext cx="256676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F6D394DD-C0F4-483D-8DB6-8437980E21BD}"/>
              </a:ext>
            </a:extLst>
          </p:cNvPr>
          <p:cNvSpPr/>
          <p:nvPr/>
        </p:nvSpPr>
        <p:spPr>
          <a:xfrm>
            <a:off x="4303391" y="1690688"/>
            <a:ext cx="1690697" cy="586840"/>
          </a:xfrm>
          <a:prstGeom prst="roundRect">
            <a:avLst/>
          </a:prstGeom>
          <a:solidFill>
            <a:srgbClr val="D0000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创建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dentry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B3D05868-5B27-4F2D-B2FC-80E9EFAD3182}"/>
              </a:ext>
            </a:extLst>
          </p:cNvPr>
          <p:cNvCxnSpPr>
            <a:stCxn id="6" idx="0"/>
            <a:endCxn id="13" idx="2"/>
          </p:cNvCxnSpPr>
          <p:nvPr/>
        </p:nvCxnSpPr>
        <p:spPr>
          <a:xfrm flipH="1" flipV="1">
            <a:off x="5148740" y="2277528"/>
            <a:ext cx="1" cy="12699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287F96D9-6B0F-4137-8D39-EF546C6766C3}"/>
              </a:ext>
            </a:extLst>
          </p:cNvPr>
          <p:cNvSpPr/>
          <p:nvPr/>
        </p:nvSpPr>
        <p:spPr>
          <a:xfrm>
            <a:off x="298524" y="3578728"/>
            <a:ext cx="2311803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Jffs2_alloc_raw_inode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32B18170-40C2-44C2-9225-7DB8A47BBAAE}"/>
              </a:ext>
            </a:extLst>
          </p:cNvPr>
          <p:cNvSpPr/>
          <p:nvPr/>
        </p:nvSpPr>
        <p:spPr>
          <a:xfrm>
            <a:off x="3826566" y="3544742"/>
            <a:ext cx="2311803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jffs2_new_inode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0F62547F-61C9-4971-B1EE-F2E2E089E68D}"/>
              </a:ext>
            </a:extLst>
          </p:cNvPr>
          <p:cNvSpPr/>
          <p:nvPr/>
        </p:nvSpPr>
        <p:spPr>
          <a:xfrm>
            <a:off x="9450701" y="3544742"/>
            <a:ext cx="2311803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jffs2_do_create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CBF946F0-85B5-4B05-AA62-B8D7E90553FD}"/>
              </a:ext>
            </a:extLst>
          </p:cNvPr>
          <p:cNvSpPr/>
          <p:nvPr/>
        </p:nvSpPr>
        <p:spPr>
          <a:xfrm>
            <a:off x="298524" y="4519848"/>
            <a:ext cx="1467935" cy="496094"/>
          </a:xfrm>
          <a:prstGeom prst="roundRect">
            <a:avLst/>
          </a:prstGeom>
          <a:solidFill>
            <a:srgbClr val="D0000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内存中创建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raw_inode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F2BC101A-3AC2-4CCD-B332-506552EC0BF0}"/>
              </a:ext>
            </a:extLst>
          </p:cNvPr>
          <p:cNvSpPr/>
          <p:nvPr/>
        </p:nvSpPr>
        <p:spPr>
          <a:xfrm>
            <a:off x="2151824" y="4519848"/>
            <a:ext cx="1467935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new_inode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3C799703-B7FC-4105-A276-30A56AED876B}"/>
              </a:ext>
            </a:extLst>
          </p:cNvPr>
          <p:cNvSpPr/>
          <p:nvPr/>
        </p:nvSpPr>
        <p:spPr>
          <a:xfrm>
            <a:off x="3826566" y="4519848"/>
            <a:ext cx="2167523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jffs2_init_inode_info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489CEE1F-2002-4EEC-AD27-E862C3CDF87F}"/>
              </a:ext>
            </a:extLst>
          </p:cNvPr>
          <p:cNvSpPr/>
          <p:nvPr/>
        </p:nvSpPr>
        <p:spPr>
          <a:xfrm>
            <a:off x="6200896" y="4519848"/>
            <a:ext cx="2167523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jffs2_do_new_inode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4006D1AB-0FBC-4C14-8A8A-81567FE8EFA4}"/>
              </a:ext>
            </a:extLst>
          </p:cNvPr>
          <p:cNvCxnSpPr>
            <a:stCxn id="8" idx="2"/>
            <a:endCxn id="15" idx="0"/>
          </p:cNvCxnSpPr>
          <p:nvPr/>
        </p:nvCxnSpPr>
        <p:spPr>
          <a:xfrm flipH="1">
            <a:off x="1454426" y="2900613"/>
            <a:ext cx="7589061" cy="67811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6EEBDE51-3F85-4CAD-85CB-DE91DBCBDCF1}"/>
              </a:ext>
            </a:extLst>
          </p:cNvPr>
          <p:cNvCxnSpPr>
            <a:stCxn id="8" idx="2"/>
            <a:endCxn id="16" idx="0"/>
          </p:cNvCxnSpPr>
          <p:nvPr/>
        </p:nvCxnSpPr>
        <p:spPr>
          <a:xfrm flipH="1">
            <a:off x="4982468" y="2900613"/>
            <a:ext cx="4061019" cy="64412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2D3222A3-ED7D-4497-9C9D-BD42F082B687}"/>
              </a:ext>
            </a:extLst>
          </p:cNvPr>
          <p:cNvCxnSpPr>
            <a:stCxn id="8" idx="2"/>
            <a:endCxn id="17" idx="0"/>
          </p:cNvCxnSpPr>
          <p:nvPr/>
        </p:nvCxnSpPr>
        <p:spPr>
          <a:xfrm>
            <a:off x="9043487" y="2900613"/>
            <a:ext cx="1563116" cy="64412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8A752D91-EC43-4283-9C9F-1E5CC8EDF000}"/>
              </a:ext>
            </a:extLst>
          </p:cNvPr>
          <p:cNvCxnSpPr>
            <a:stCxn id="15" idx="2"/>
            <a:endCxn id="18" idx="0"/>
          </p:cNvCxnSpPr>
          <p:nvPr/>
        </p:nvCxnSpPr>
        <p:spPr>
          <a:xfrm flipH="1">
            <a:off x="1032492" y="4074822"/>
            <a:ext cx="421934" cy="445026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59FC1BAA-0259-4FED-8218-9AECC94F9139}"/>
              </a:ext>
            </a:extLst>
          </p:cNvPr>
          <p:cNvCxnSpPr>
            <a:stCxn id="16" idx="2"/>
            <a:endCxn id="19" idx="0"/>
          </p:cNvCxnSpPr>
          <p:nvPr/>
        </p:nvCxnSpPr>
        <p:spPr>
          <a:xfrm flipH="1">
            <a:off x="2885792" y="4040836"/>
            <a:ext cx="2096676" cy="47901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F981468-B390-41A2-A198-D6D5DA63FE75}"/>
              </a:ext>
            </a:extLst>
          </p:cNvPr>
          <p:cNvCxnSpPr>
            <a:stCxn id="16" idx="2"/>
            <a:endCxn id="20" idx="0"/>
          </p:cNvCxnSpPr>
          <p:nvPr/>
        </p:nvCxnSpPr>
        <p:spPr>
          <a:xfrm flipH="1">
            <a:off x="4910328" y="4040836"/>
            <a:ext cx="72140" cy="47901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A281F1A7-40DC-4068-B3F0-A24B12211EAA}"/>
              </a:ext>
            </a:extLst>
          </p:cNvPr>
          <p:cNvCxnSpPr>
            <a:stCxn id="16" idx="2"/>
            <a:endCxn id="21" idx="0"/>
          </p:cNvCxnSpPr>
          <p:nvPr/>
        </p:nvCxnSpPr>
        <p:spPr>
          <a:xfrm>
            <a:off x="4982468" y="4040836"/>
            <a:ext cx="2302190" cy="47901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32C6FED1-F84C-4681-AE15-B909A0982233}"/>
              </a:ext>
            </a:extLst>
          </p:cNvPr>
          <p:cNvSpPr/>
          <p:nvPr/>
        </p:nvSpPr>
        <p:spPr>
          <a:xfrm>
            <a:off x="1766929" y="5290211"/>
            <a:ext cx="1816662" cy="666851"/>
          </a:xfrm>
          <a:prstGeom prst="roundRect">
            <a:avLst/>
          </a:prstGeom>
          <a:solidFill>
            <a:srgbClr val="D0000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内存中创建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VFS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418E59DF-4C35-4C73-9AA9-A1A84C8A5A74}"/>
              </a:ext>
            </a:extLst>
          </p:cNvPr>
          <p:cNvSpPr/>
          <p:nvPr/>
        </p:nvSpPr>
        <p:spPr>
          <a:xfrm>
            <a:off x="3826565" y="5290211"/>
            <a:ext cx="2167523" cy="666851"/>
          </a:xfrm>
          <a:prstGeom prst="roundRect">
            <a:avLst/>
          </a:prstGeom>
          <a:solidFill>
            <a:srgbClr val="D0000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分配、初始化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中的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域</a:t>
            </a: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F9474FDB-EF4B-4ADC-8192-46601E382444}"/>
              </a:ext>
            </a:extLst>
          </p:cNvPr>
          <p:cNvSpPr/>
          <p:nvPr/>
        </p:nvSpPr>
        <p:spPr>
          <a:xfrm>
            <a:off x="6200896" y="5290211"/>
            <a:ext cx="2710320" cy="1066749"/>
          </a:xfrm>
          <a:prstGeom prst="roundRect">
            <a:avLst/>
          </a:prstGeom>
          <a:solidFill>
            <a:srgbClr val="D0000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创建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inode_cache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将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inode_cache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加入超级块中的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inocache_list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A81FA88A-3D51-4909-95A4-E46F1EC1BF59}"/>
              </a:ext>
            </a:extLst>
          </p:cNvPr>
          <p:cNvCxnSpPr>
            <a:stCxn id="19" idx="2"/>
            <a:endCxn id="29" idx="0"/>
          </p:cNvCxnSpPr>
          <p:nvPr/>
        </p:nvCxnSpPr>
        <p:spPr>
          <a:xfrm flipH="1">
            <a:off x="2675260" y="5015942"/>
            <a:ext cx="210532" cy="27426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4B2F2F53-3F4C-4271-BEEB-B615A0A0396D}"/>
              </a:ext>
            </a:extLst>
          </p:cNvPr>
          <p:cNvCxnSpPr>
            <a:stCxn id="20" idx="2"/>
            <a:endCxn id="30" idx="0"/>
          </p:cNvCxnSpPr>
          <p:nvPr/>
        </p:nvCxnSpPr>
        <p:spPr>
          <a:xfrm flipH="1">
            <a:off x="4910327" y="5015942"/>
            <a:ext cx="1" cy="27426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EE35EE30-FEC3-468B-9FC1-D28F76600D19}"/>
              </a:ext>
            </a:extLst>
          </p:cNvPr>
          <p:cNvCxnSpPr>
            <a:stCxn id="21" idx="2"/>
            <a:endCxn id="31" idx="0"/>
          </p:cNvCxnSpPr>
          <p:nvPr/>
        </p:nvCxnSpPr>
        <p:spPr>
          <a:xfrm>
            <a:off x="7284658" y="5015942"/>
            <a:ext cx="271398" cy="27426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4C158BA4-C004-48AC-B26B-FFAB71DFFCF8}"/>
              </a:ext>
            </a:extLst>
          </p:cNvPr>
          <p:cNvSpPr/>
          <p:nvPr/>
        </p:nvSpPr>
        <p:spPr>
          <a:xfrm>
            <a:off x="9251442" y="4482567"/>
            <a:ext cx="2710320" cy="1066749"/>
          </a:xfrm>
          <a:prstGeom prst="roundRect">
            <a:avLst/>
          </a:prstGeom>
          <a:solidFill>
            <a:srgbClr val="D0000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将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raw_inode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写回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创建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raw_dirent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代表这个文件在父目录的目录项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，并写回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F62C9C8E-725E-4CD0-B0DA-37EE2D5F755A}"/>
              </a:ext>
            </a:extLst>
          </p:cNvPr>
          <p:cNvCxnSpPr>
            <a:stCxn id="17" idx="2"/>
            <a:endCxn id="35" idx="0"/>
          </p:cNvCxnSpPr>
          <p:nvPr/>
        </p:nvCxnSpPr>
        <p:spPr>
          <a:xfrm flipH="1">
            <a:off x="10606602" y="4040836"/>
            <a:ext cx="1" cy="44173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1158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详解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Obsoleted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内容占位符 2">
            <a:extLst>
              <a:ext uri="{FF2B5EF4-FFF2-40B4-BE49-F238E27FC236}">
                <a16:creationId xmlns:a16="http://schemas.microsoft.com/office/drawing/2014/main" id="{72DA4AE5-B833-429B-A65C-AC7BD41C2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加入红黑树节点时进行比较</a:t>
            </a:r>
          </a:p>
        </p:txBody>
      </p:sp>
    </p:spTree>
    <p:extLst>
      <p:ext uri="{BB962C8B-B14F-4D97-AF65-F5344CB8AC3E}">
        <p14:creationId xmlns:p14="http://schemas.microsoft.com/office/powerpoint/2010/main" val="479744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详解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Obsoleted – </a:t>
            </a: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（灰色征服者）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B2FD515-91C6-4F06-8B37-014D98521A88}"/>
              </a:ext>
            </a:extLst>
          </p:cNvPr>
          <p:cNvSpPr/>
          <p:nvPr/>
        </p:nvSpPr>
        <p:spPr>
          <a:xfrm>
            <a:off x="1014588" y="1506022"/>
            <a:ext cx="5432956" cy="369332"/>
          </a:xfrm>
          <a:prstGeom prst="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1B08895-2EEF-42F2-96D1-6C5820C882B6}"/>
              </a:ext>
            </a:extLst>
          </p:cNvPr>
          <p:cNvSpPr/>
          <p:nvPr/>
        </p:nvSpPr>
        <p:spPr>
          <a:xfrm>
            <a:off x="2139797" y="1506022"/>
            <a:ext cx="4607169" cy="3693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Conqueror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9F6DC9B-6282-4404-9AB2-D60BB9CDC902}"/>
              </a:ext>
            </a:extLst>
          </p:cNvPr>
          <p:cNvSpPr txBox="1"/>
          <p:nvPr/>
        </p:nvSpPr>
        <p:spPr>
          <a:xfrm>
            <a:off x="926664" y="1912687"/>
            <a:ext cx="10207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上面这种情况，新的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把旧的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后面部分覆盖了，则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只需让旧的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size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减少一点即可，</a:t>
            </a:r>
            <a:r>
              <a:rPr lang="en-US" altLang="zh-CN" b="1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dnode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都不用改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7185416-9C72-4973-AE74-B6C01346AAF5}"/>
              </a:ext>
            </a:extLst>
          </p:cNvPr>
          <p:cNvSpPr/>
          <p:nvPr/>
        </p:nvSpPr>
        <p:spPr>
          <a:xfrm>
            <a:off x="1014588" y="2745957"/>
            <a:ext cx="5432956" cy="369332"/>
          </a:xfrm>
          <a:prstGeom prst="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96E11A3-F7D0-4D8C-814F-0744780C8862}"/>
              </a:ext>
            </a:extLst>
          </p:cNvPr>
          <p:cNvSpPr/>
          <p:nvPr/>
        </p:nvSpPr>
        <p:spPr>
          <a:xfrm>
            <a:off x="1427481" y="2745957"/>
            <a:ext cx="4607169" cy="3693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Conqueror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EA23FB9-1F20-47BF-A0BE-3EFA83255520}"/>
              </a:ext>
            </a:extLst>
          </p:cNvPr>
          <p:cNvSpPr txBox="1"/>
          <p:nvPr/>
        </p:nvSpPr>
        <p:spPr>
          <a:xfrm>
            <a:off x="926664" y="3133394"/>
            <a:ext cx="101192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上面这种情况，新的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把旧的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中间替换了，则只需让旧的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size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减少（前面未覆盖部分），再新建一个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，代表后面未覆盖部分再插入到红黑树中即可。注意此时，前后两端的旧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部分指向的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node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是同一个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dnode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，但是其能访问的数据范围不同。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B754631-DC6B-4736-9B49-3FB75129CBD5}"/>
              </a:ext>
            </a:extLst>
          </p:cNvPr>
          <p:cNvSpPr/>
          <p:nvPr/>
        </p:nvSpPr>
        <p:spPr>
          <a:xfrm>
            <a:off x="1014588" y="4156082"/>
            <a:ext cx="5432956" cy="369332"/>
          </a:xfrm>
          <a:prstGeom prst="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F42359A-019D-4625-B074-95612FB59214}"/>
              </a:ext>
            </a:extLst>
          </p:cNvPr>
          <p:cNvSpPr/>
          <p:nvPr/>
        </p:nvSpPr>
        <p:spPr>
          <a:xfrm>
            <a:off x="1014588" y="4156082"/>
            <a:ext cx="4607169" cy="3693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Conqueror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DDA0D34-20E1-44DF-B547-DD6C69620BAE}"/>
              </a:ext>
            </a:extLst>
          </p:cNvPr>
          <p:cNvSpPr txBox="1"/>
          <p:nvPr/>
        </p:nvSpPr>
        <p:spPr>
          <a:xfrm>
            <a:off x="926664" y="4608550"/>
            <a:ext cx="10119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上面这种情况，新的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offset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和某个旧的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的相同，即处在文件的相同位置，但旧的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的末尾部分未被覆盖，只需修改旧的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offset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size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（代表后面未覆盖部分）即可。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6094229B-2340-44A7-AFEF-73F0478EB3C3}"/>
              </a:ext>
            </a:extLst>
          </p:cNvPr>
          <p:cNvGrpSpPr/>
          <p:nvPr/>
        </p:nvGrpSpPr>
        <p:grpSpPr>
          <a:xfrm>
            <a:off x="1034237" y="5698958"/>
            <a:ext cx="5659490" cy="374642"/>
            <a:chOff x="1034237" y="5698958"/>
            <a:chExt cx="5659490" cy="374642"/>
          </a:xfrm>
          <a:solidFill>
            <a:srgbClr val="C4B7D7"/>
          </a:solidFill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5C83A1FB-7D91-4AFF-8FB1-264E67362276}"/>
                </a:ext>
              </a:extLst>
            </p:cNvPr>
            <p:cNvSpPr/>
            <p:nvPr/>
          </p:nvSpPr>
          <p:spPr>
            <a:xfrm>
              <a:off x="1034237" y="5704268"/>
              <a:ext cx="1414873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7EFF5AE8-9FB3-48B3-B690-9139BF1C54C4}"/>
                </a:ext>
              </a:extLst>
            </p:cNvPr>
            <p:cNvSpPr/>
            <p:nvPr/>
          </p:nvSpPr>
          <p:spPr>
            <a:xfrm>
              <a:off x="2449110" y="5704268"/>
              <a:ext cx="1414873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8309D207-B1F0-4896-B66F-5C54C396D4AC}"/>
                </a:ext>
              </a:extLst>
            </p:cNvPr>
            <p:cNvSpPr/>
            <p:nvPr/>
          </p:nvSpPr>
          <p:spPr>
            <a:xfrm>
              <a:off x="3863981" y="5698958"/>
              <a:ext cx="1414873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E62FB60-BDBB-4A1B-BDE5-8D9AB0CD74D9}"/>
                </a:ext>
              </a:extLst>
            </p:cNvPr>
            <p:cNvSpPr/>
            <p:nvPr/>
          </p:nvSpPr>
          <p:spPr>
            <a:xfrm>
              <a:off x="5278854" y="5703154"/>
              <a:ext cx="1414873" cy="369332"/>
            </a:xfrm>
            <a:prstGeom prst="rect">
              <a:avLst/>
            </a:prstGeom>
            <a:grpFill/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7EF36CCD-C563-4DEA-BBB2-9F2D01017513}"/>
              </a:ext>
            </a:extLst>
          </p:cNvPr>
          <p:cNvSpPr/>
          <p:nvPr/>
        </p:nvSpPr>
        <p:spPr>
          <a:xfrm>
            <a:off x="1034237" y="5338017"/>
            <a:ext cx="6818291" cy="3693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Conqueror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9E67F6F-B10F-4EBC-A67B-44BEF5FC2C70}"/>
              </a:ext>
            </a:extLst>
          </p:cNvPr>
          <p:cNvSpPr txBox="1"/>
          <p:nvPr/>
        </p:nvSpPr>
        <p:spPr>
          <a:xfrm>
            <a:off x="926664" y="6123543"/>
            <a:ext cx="10119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注意这种完全被新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覆盖的旧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frag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，就会从红黑树中删除，其对应的</a:t>
            </a:r>
            <a:r>
              <a:rPr lang="en-US" altLang="zh-CN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raw_inode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被标记为过期</a:t>
            </a:r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521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详解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删除一个文件</a:t>
            </a:r>
          </a:p>
        </p:txBody>
      </p:sp>
      <p:sp>
        <p:nvSpPr>
          <p:cNvPr id="21" name="内容占位符 2">
            <a:extLst>
              <a:ext uri="{FF2B5EF4-FFF2-40B4-BE49-F238E27FC236}">
                <a16:creationId xmlns:a16="http://schemas.microsoft.com/office/drawing/2014/main" id="{B33517A9-91F7-4450-ACA7-E8D88BFDD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删除即对应文件的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i_nlink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数减一；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当且仅当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i_count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i_link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时可以销毁该文件；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637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950CBC-9DFD-4849-865A-2CB300466F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Continue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2D01E48-DC05-4D25-A3B9-69600EFCE8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2021-03-09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888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05C754-4422-46C6-B4B8-01D584182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mini2440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上的烧录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详解</a:t>
            </a:r>
          </a:p>
        </p:txBody>
      </p:sp>
    </p:spTree>
    <p:extLst>
      <p:ext uri="{BB962C8B-B14F-4D97-AF65-F5344CB8AC3E}">
        <p14:creationId xmlns:p14="http://schemas.microsoft.com/office/powerpoint/2010/main" val="3714985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mini2440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上的烧录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接线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929A66-3F30-478D-AA0A-0BE09494F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09" y="1746479"/>
            <a:ext cx="8785781" cy="47463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5761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mini2440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上的烧录 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从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启动之烧录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SuperVivi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(1)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0CFEFCC-94B4-40E4-A1D0-650785250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09" y="1779670"/>
            <a:ext cx="8785781" cy="471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22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mini2440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上的烧录 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从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启动之安装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SuperVivi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传输工具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C61A9FA-9EFA-45A8-9E7B-96A02328C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08" y="1802450"/>
            <a:ext cx="8785781" cy="469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337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mini2440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上的烧录 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从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启动之烧录裸板程序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D1C2EC2-6109-49CC-B445-B12A6A3942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08" y="1779670"/>
            <a:ext cx="8785781" cy="471320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B79E358-A29D-4616-BBF9-B25B1DEE5ABE}"/>
              </a:ext>
            </a:extLst>
          </p:cNvPr>
          <p:cNvSpPr txBox="1"/>
          <p:nvPr/>
        </p:nvSpPr>
        <p:spPr>
          <a:xfrm>
            <a:off x="-90341" y="3951606"/>
            <a:ext cx="1857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选项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[d]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560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mini2440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上的烧录 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中启动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B4E674F1-482D-40C7-80A8-84D6DE5D4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通过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[v]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选项，用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NorFlash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向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NandFlash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上烧录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Boot.bin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从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启动；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通过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[k]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选项，烧录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BSP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通过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[q]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选项进入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U-Boot Shell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 0x30000000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起始地址）；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900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在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mini2440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上的烧录 </a:t>
            </a: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从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NandFlash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中启动</a:t>
            </a:r>
            <a:r>
              <a:rPr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B4E674F1-482D-40C7-80A8-84D6DE5D4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通过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[v]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选项，用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NorFlash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向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NandFlash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上烧录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Boot.bin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从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Nand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启动；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通过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[k]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选项，烧录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BSP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通过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[q]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选项进入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U-Boot Shell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输入 ：</a:t>
            </a:r>
            <a:r>
              <a:rPr lang="en-US" altLang="zh-CN" dirty="0" err="1">
                <a:latin typeface="Consolas" panose="020B0609020204030204" pitchFamily="49" charset="0"/>
                <a:cs typeface="Times New Roman" panose="02020603050405020304" pitchFamily="18" charset="0"/>
              </a:rPr>
              <a:t>setenv</a:t>
            </a: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 </a:t>
            </a:r>
            <a:r>
              <a:rPr lang="en-US" altLang="zh-CN" dirty="0" err="1">
                <a:latin typeface="Consolas" panose="020B0609020204030204" pitchFamily="49" charset="0"/>
                <a:cs typeface="Times New Roman" panose="02020603050405020304" pitchFamily="18" charset="0"/>
              </a:rPr>
              <a:t>bootcmd</a:t>
            </a: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 "</a:t>
            </a:r>
            <a:r>
              <a:rPr lang="en-US" altLang="zh-CN" dirty="0" err="1">
                <a:latin typeface="Consolas" panose="020B0609020204030204" pitchFamily="49" charset="0"/>
                <a:cs typeface="Times New Roman" panose="02020603050405020304" pitchFamily="18" charset="0"/>
              </a:rPr>
              <a:t>nand</a:t>
            </a:r>
            <a:r>
              <a:rPr lang="en-US" altLang="zh-CN" dirty="0">
                <a:latin typeface="Consolas" panose="020B0609020204030204" pitchFamily="49" charset="0"/>
                <a:cs typeface="Times New Roman" panose="02020603050405020304" pitchFamily="18" charset="0"/>
              </a:rPr>
              <a:t> read 0x30000000 0x60000 0x4ce000; go 0x30000000"</a:t>
            </a:r>
          </a:p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输入：</a:t>
            </a:r>
            <a:r>
              <a:rPr lang="en-US" altLang="zh-CN" dirty="0" err="1">
                <a:latin typeface="Consolas" panose="020B0609020204030204" pitchFamily="49" charset="0"/>
                <a:cs typeface="Times New Roman" panose="02020603050405020304" pitchFamily="18" charset="0"/>
              </a:rPr>
              <a:t>saveenv</a:t>
            </a:r>
            <a:endParaRPr lang="en-US" altLang="zh-CN" dirty="0"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057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9088D1-D084-4658-8685-617DD64D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详解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文件系统的挂载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F790D32B-1627-40E6-92AD-0E577BAA7E7B}"/>
              </a:ext>
            </a:extLst>
          </p:cNvPr>
          <p:cNvSpPr/>
          <p:nvPr/>
        </p:nvSpPr>
        <p:spPr>
          <a:xfrm>
            <a:off x="6162261" y="1690688"/>
            <a:ext cx="2040834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Jffs2_read_super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5BFD1049-5FD6-470F-976A-E0F6DC5F61EA}"/>
              </a:ext>
            </a:extLst>
          </p:cNvPr>
          <p:cNvSpPr/>
          <p:nvPr/>
        </p:nvSpPr>
        <p:spPr>
          <a:xfrm>
            <a:off x="6162261" y="2413104"/>
            <a:ext cx="2040834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Jffs2_do_fill_super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14BD02EF-C781-4816-931E-0D5ACCF294D9}"/>
              </a:ext>
            </a:extLst>
          </p:cNvPr>
          <p:cNvSpPr/>
          <p:nvPr/>
        </p:nvSpPr>
        <p:spPr>
          <a:xfrm>
            <a:off x="1948068" y="3133183"/>
            <a:ext cx="2040834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Jffs2_do_mount_fs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DCE680B1-52B6-47A1-BB86-79D4D467C196}"/>
              </a:ext>
            </a:extLst>
          </p:cNvPr>
          <p:cNvSpPr/>
          <p:nvPr/>
        </p:nvSpPr>
        <p:spPr>
          <a:xfrm>
            <a:off x="6096000" y="3135520"/>
            <a:ext cx="2160104" cy="969687"/>
          </a:xfrm>
          <a:prstGeom prst="roundRect">
            <a:avLst/>
          </a:prstGeom>
          <a:solidFill>
            <a:srgbClr val="D0000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为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根目录在上层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VFS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中创建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dentry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AC893C06-DA3D-4FF3-BC7E-C7377847EF83}"/>
              </a:ext>
            </a:extLst>
          </p:cNvPr>
          <p:cNvSpPr/>
          <p:nvPr/>
        </p:nvSpPr>
        <p:spPr>
          <a:xfrm>
            <a:off x="8560904" y="3146770"/>
            <a:ext cx="2160104" cy="969687"/>
          </a:xfrm>
          <a:prstGeom prst="roundRect">
            <a:avLst/>
          </a:prstGeom>
          <a:solidFill>
            <a:srgbClr val="D0000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启动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GC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进程</a:t>
            </a: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0934E458-6B44-4B85-BFB9-515E5F8150B9}"/>
              </a:ext>
            </a:extLst>
          </p:cNvPr>
          <p:cNvCxnSpPr>
            <a:stCxn id="32" idx="2"/>
            <a:endCxn id="33" idx="0"/>
          </p:cNvCxnSpPr>
          <p:nvPr/>
        </p:nvCxnSpPr>
        <p:spPr>
          <a:xfrm>
            <a:off x="7182678" y="2186782"/>
            <a:ext cx="0" cy="22632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A3E3068D-2A6B-4500-A999-2E80F6FCE4CE}"/>
              </a:ext>
            </a:extLst>
          </p:cNvPr>
          <p:cNvCxnSpPr>
            <a:stCxn id="33" idx="2"/>
            <a:endCxn id="34" idx="0"/>
          </p:cNvCxnSpPr>
          <p:nvPr/>
        </p:nvCxnSpPr>
        <p:spPr>
          <a:xfrm flipH="1">
            <a:off x="2968485" y="2909198"/>
            <a:ext cx="4214193" cy="22398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2BB8840F-F6A2-4403-95A5-F243C813F6F2}"/>
              </a:ext>
            </a:extLst>
          </p:cNvPr>
          <p:cNvCxnSpPr>
            <a:stCxn id="33" idx="2"/>
            <a:endCxn id="35" idx="0"/>
          </p:cNvCxnSpPr>
          <p:nvPr/>
        </p:nvCxnSpPr>
        <p:spPr>
          <a:xfrm flipH="1">
            <a:off x="7176052" y="2909198"/>
            <a:ext cx="6626" cy="22632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6F3C79B4-89A8-479D-A710-BB34225894E8}"/>
              </a:ext>
            </a:extLst>
          </p:cNvPr>
          <p:cNvCxnSpPr>
            <a:stCxn id="33" idx="2"/>
            <a:endCxn id="36" idx="0"/>
          </p:cNvCxnSpPr>
          <p:nvPr/>
        </p:nvCxnSpPr>
        <p:spPr>
          <a:xfrm>
            <a:off x="7182678" y="2909198"/>
            <a:ext cx="2458278" cy="23757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3814CA56-359F-4490-827E-3C272A0B1282}"/>
              </a:ext>
            </a:extLst>
          </p:cNvPr>
          <p:cNvSpPr/>
          <p:nvPr/>
        </p:nvSpPr>
        <p:spPr>
          <a:xfrm>
            <a:off x="569840" y="3856710"/>
            <a:ext cx="2160104" cy="496094"/>
          </a:xfrm>
          <a:prstGeom prst="roundRect">
            <a:avLst/>
          </a:prstGeom>
          <a:solidFill>
            <a:srgbClr val="D00000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初始化各种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xxx_list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58F451C1-FAFB-4C71-96BD-196BF591D1F7}"/>
              </a:ext>
            </a:extLst>
          </p:cNvPr>
          <p:cNvSpPr/>
          <p:nvPr/>
        </p:nvSpPr>
        <p:spPr>
          <a:xfrm>
            <a:off x="3101008" y="3856710"/>
            <a:ext cx="2312504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Jffs2_build_filesystem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B93208E7-8C25-42E2-BF62-2915BCA963B9}"/>
              </a:ext>
            </a:extLst>
          </p:cNvPr>
          <p:cNvCxnSpPr>
            <a:stCxn id="34" idx="2"/>
            <a:endCxn id="41" idx="0"/>
          </p:cNvCxnSpPr>
          <p:nvPr/>
        </p:nvCxnSpPr>
        <p:spPr>
          <a:xfrm flipH="1">
            <a:off x="1649892" y="3629277"/>
            <a:ext cx="1318593" cy="22743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176228FD-68B4-4B12-A437-14E45CBD603B}"/>
              </a:ext>
            </a:extLst>
          </p:cNvPr>
          <p:cNvCxnSpPr>
            <a:cxnSpLocks/>
            <a:stCxn id="34" idx="2"/>
            <a:endCxn id="42" idx="0"/>
          </p:cNvCxnSpPr>
          <p:nvPr/>
        </p:nvCxnSpPr>
        <p:spPr>
          <a:xfrm>
            <a:off x="2968485" y="3629277"/>
            <a:ext cx="1288775" cy="22743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0341117D-8070-46DD-8FCF-59B2EBAFDD75}"/>
              </a:ext>
            </a:extLst>
          </p:cNvPr>
          <p:cNvSpPr/>
          <p:nvPr/>
        </p:nvSpPr>
        <p:spPr>
          <a:xfrm>
            <a:off x="1948068" y="4580237"/>
            <a:ext cx="2160104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Jffs2_scan_medium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C044A9D9-DD33-4E9D-BAC3-399F63F01937}"/>
              </a:ext>
            </a:extLst>
          </p:cNvPr>
          <p:cNvSpPr/>
          <p:nvPr/>
        </p:nvSpPr>
        <p:spPr>
          <a:xfrm>
            <a:off x="629475" y="5549589"/>
            <a:ext cx="2398645" cy="496094"/>
          </a:xfrm>
          <a:prstGeom prst="roundRect">
            <a:avLst/>
          </a:prstGeom>
          <a:solidFill>
            <a:srgbClr val="C4B7D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Jffs2_scan_eraseblock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09F68308-CAA9-4485-B6F0-AA9A2CE3E09F}"/>
              </a:ext>
            </a:extLst>
          </p:cNvPr>
          <p:cNvSpPr/>
          <p:nvPr/>
        </p:nvSpPr>
        <p:spPr>
          <a:xfrm>
            <a:off x="3253408" y="5542790"/>
            <a:ext cx="2160104" cy="496094"/>
          </a:xfrm>
          <a:prstGeom prst="roundRect">
            <a:avLst/>
          </a:prstGeom>
          <a:solidFill>
            <a:srgbClr val="D0000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将该</a:t>
            </a:r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加入到其中一个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xxx_list</a:t>
            </a:r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中</a:t>
            </a:r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21F95CA-9E68-48DE-B49E-F5695CA04193}"/>
              </a:ext>
            </a:extLst>
          </p:cNvPr>
          <p:cNvCxnSpPr>
            <a:stCxn id="42" idx="2"/>
            <a:endCxn id="45" idx="0"/>
          </p:cNvCxnSpPr>
          <p:nvPr/>
        </p:nvCxnSpPr>
        <p:spPr>
          <a:xfrm flipH="1">
            <a:off x="3028120" y="4352804"/>
            <a:ext cx="1229140" cy="22743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101C7BB1-6E77-461D-A968-1D1DFE4C21A6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flipH="1">
            <a:off x="1828798" y="5076331"/>
            <a:ext cx="1199322" cy="47325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连接符: 曲线 49">
            <a:extLst>
              <a:ext uri="{FF2B5EF4-FFF2-40B4-BE49-F238E27FC236}">
                <a16:creationId xmlns:a16="http://schemas.microsoft.com/office/drawing/2014/main" id="{1AB77DAB-EBFF-4557-A18A-4AB96F015F63}"/>
              </a:ext>
            </a:extLst>
          </p:cNvPr>
          <p:cNvCxnSpPr>
            <a:stCxn id="46" idx="2"/>
            <a:endCxn id="47" idx="2"/>
          </p:cNvCxnSpPr>
          <p:nvPr/>
        </p:nvCxnSpPr>
        <p:spPr>
          <a:xfrm rot="5400000" flipH="1" flipV="1">
            <a:off x="3077729" y="4789953"/>
            <a:ext cx="6799" cy="2504662"/>
          </a:xfrm>
          <a:prstGeom prst="curvedConnector3">
            <a:avLst>
              <a:gd name="adj1" fmla="val -3362259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连接符: 曲线 50">
            <a:extLst>
              <a:ext uri="{FF2B5EF4-FFF2-40B4-BE49-F238E27FC236}">
                <a16:creationId xmlns:a16="http://schemas.microsoft.com/office/drawing/2014/main" id="{8B7BF2A3-A6F1-4B2C-8A2C-CBCF61D4CFAE}"/>
              </a:ext>
            </a:extLst>
          </p:cNvPr>
          <p:cNvCxnSpPr>
            <a:stCxn id="47" idx="0"/>
            <a:endCxn id="46" idx="0"/>
          </p:cNvCxnSpPr>
          <p:nvPr/>
        </p:nvCxnSpPr>
        <p:spPr>
          <a:xfrm rot="16200000" flipH="1" flipV="1">
            <a:off x="3077729" y="4293858"/>
            <a:ext cx="6799" cy="2504662"/>
          </a:xfrm>
          <a:prstGeom prst="curvedConnector3">
            <a:avLst>
              <a:gd name="adj1" fmla="val -3362259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1EDA5171-0D7F-4C76-827F-B97162D50723}"/>
              </a:ext>
            </a:extLst>
          </p:cNvPr>
          <p:cNvSpPr txBox="1"/>
          <p:nvPr/>
        </p:nvSpPr>
        <p:spPr>
          <a:xfrm>
            <a:off x="2001076" y="6370242"/>
            <a:ext cx="2504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对每个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循环一次</a:t>
            </a:r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69C3B8A3-633C-4740-9AD0-5BA46A316BA2}"/>
              </a:ext>
            </a:extLst>
          </p:cNvPr>
          <p:cNvSpPr/>
          <p:nvPr/>
        </p:nvSpPr>
        <p:spPr>
          <a:xfrm>
            <a:off x="5638800" y="4603428"/>
            <a:ext cx="2160104" cy="969687"/>
          </a:xfrm>
          <a:prstGeom prst="roundRect">
            <a:avLst/>
          </a:prstGeom>
          <a:solidFill>
            <a:srgbClr val="D00000"/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统计各个文件的链接数，并最后释放掉所有</a:t>
            </a:r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full_dirent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4F394E0A-4C0F-45F9-99AA-6EBDCC84066A}"/>
              </a:ext>
            </a:extLst>
          </p:cNvPr>
          <p:cNvCxnSpPr>
            <a:stCxn id="42" idx="2"/>
            <a:endCxn id="53" idx="0"/>
          </p:cNvCxnSpPr>
          <p:nvPr/>
        </p:nvCxnSpPr>
        <p:spPr>
          <a:xfrm>
            <a:off x="4257260" y="4352804"/>
            <a:ext cx="2461592" cy="25062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879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718</Words>
  <Application>Microsoft Office PowerPoint</Application>
  <PresentationFormat>宽屏</PresentationFormat>
  <Paragraphs>76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等线</vt:lpstr>
      <vt:lpstr>等线 Light</vt:lpstr>
      <vt:lpstr>Arial</vt:lpstr>
      <vt:lpstr>Consolas</vt:lpstr>
      <vt:lpstr>Times New Roman</vt:lpstr>
      <vt:lpstr>Office 主题​​</vt:lpstr>
      <vt:lpstr>SylixOS&amp;Driver&amp;FS</vt:lpstr>
      <vt:lpstr>Contents</vt:lpstr>
      <vt:lpstr>SylixOS在mini2440上的烧录 – 接线</vt:lpstr>
      <vt:lpstr>SylixOS在mini2440上的烧录 – 从Nor启动之烧录SuperVivi (1)</vt:lpstr>
      <vt:lpstr>SylixOS在mini2440上的烧录 – 从Nor启动之安装SuperVivi传输工具</vt:lpstr>
      <vt:lpstr>SylixOS在mini2440上的烧录 – 从Nor启动之烧录裸板程序</vt:lpstr>
      <vt:lpstr>SylixOS在mini2440上的烧录 – 在Ram中启动SylixOS</vt:lpstr>
      <vt:lpstr>SylixOS在mini2440上的烧录 – 从NandFlash中启动SylixOS</vt:lpstr>
      <vt:lpstr>JFFS2详解 – 文件系统的挂载</vt:lpstr>
      <vt:lpstr>JFFS2详解 – 打开一个文件</vt:lpstr>
      <vt:lpstr>JFFS2详解 – 写一个文件</vt:lpstr>
      <vt:lpstr>JFFS2详解 – 读一个文件</vt:lpstr>
      <vt:lpstr>JFFS2详解 – 创建一个文件</vt:lpstr>
      <vt:lpstr>JFFS2详解 – Obsoleted</vt:lpstr>
      <vt:lpstr>JFFS2详解 – Obsoleted – （灰色征服者）</vt:lpstr>
      <vt:lpstr>JFFS2详解 – 删除一个文件</vt:lpstr>
      <vt:lpstr>Continue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SylixOS进阶研究</dc:title>
  <dc:creator>Wade Wilson</dc:creator>
  <cp:lastModifiedBy>Wade Wilson</cp:lastModifiedBy>
  <cp:revision>233</cp:revision>
  <dcterms:created xsi:type="dcterms:W3CDTF">2021-02-24T02:57:25Z</dcterms:created>
  <dcterms:modified xsi:type="dcterms:W3CDTF">2021-04-10T10:25:43Z</dcterms:modified>
</cp:coreProperties>
</file>

<file path=docProps/thumbnail.jpeg>
</file>